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63" r:id="rId5"/>
    <p:sldId id="257" r:id="rId6"/>
    <p:sldId id="258" r:id="rId7"/>
    <p:sldId id="259" r:id="rId8"/>
    <p:sldId id="260" r:id="rId9"/>
    <p:sldId id="261" r:id="rId10"/>
    <p:sldId id="264" r:id="rId11"/>
    <p:sldId id="262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1" d="100"/>
          <a:sy n="21" d="100"/>
        </p:scale>
        <p:origin x="1068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564E27-008C-4D8D-8E25-94F21A31C6BD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6A73A2-FF87-4E39-B9FB-BF4D7819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2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564E27-008C-4D8D-8E25-94F21A31C6BD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6A73A2-FF87-4E39-B9FB-BF4D7819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58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564E27-008C-4D8D-8E25-94F21A31C6BD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6A73A2-FF87-4E39-B9FB-BF4D7819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2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564E27-008C-4D8D-8E25-94F21A31C6BD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6A73A2-FF87-4E39-B9FB-BF4D7819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84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564E27-008C-4D8D-8E25-94F21A31C6BD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6A73A2-FF87-4E39-B9FB-BF4D7819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10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564E27-008C-4D8D-8E25-94F21A31C6BD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6A73A2-FF87-4E39-B9FB-BF4D7819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29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564E27-008C-4D8D-8E25-94F21A31C6BD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6A73A2-FF87-4E39-B9FB-BF4D7819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98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564E27-008C-4D8D-8E25-94F21A31C6BD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6A73A2-FF87-4E39-B9FB-BF4D7819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6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564E27-008C-4D8D-8E25-94F21A31C6BD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6A73A2-FF87-4E39-B9FB-BF4D7819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16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564E27-008C-4D8D-8E25-94F21A31C6BD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6A73A2-FF87-4E39-B9FB-BF4D7819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94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564E27-008C-4D8D-8E25-94F21A31C6BD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6A73A2-FF87-4E39-B9FB-BF4D7819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35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564E27-008C-4D8D-8E25-94F21A31C6BD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6A73A2-FF87-4E39-B9FB-BF4D7819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84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564E27-008C-4D8D-8E25-94F21A31C6BD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6A73A2-FF87-4E39-B9FB-BF4D7819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58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C564E27-008C-4D8D-8E25-94F21A31C6BD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16A73A2-FF87-4E39-B9FB-BF4D7819590E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64E27-008C-4D8D-8E25-94F21A31C6BD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73A2-FF87-4E39-B9FB-BF4D781959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64E27-008C-4D8D-8E25-94F21A31C6BD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73A2-FF87-4E39-B9FB-BF4D781959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64E27-008C-4D8D-8E25-94F21A31C6BD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73A2-FF87-4E39-B9FB-BF4D7819590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64E27-008C-4D8D-8E25-94F21A31C6BD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73A2-FF87-4E39-B9FB-BF4D781959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64E27-008C-4D8D-8E25-94F21A31C6BD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73A2-FF87-4E39-B9FB-BF4D781959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64E27-008C-4D8D-8E25-94F21A31C6BD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73A2-FF87-4E39-B9FB-BF4D781959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64E27-008C-4D8D-8E25-94F21A31C6BD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73A2-FF87-4E39-B9FB-BF4D7819590E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64E27-008C-4D8D-8E25-94F21A31C6BD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73A2-FF87-4E39-B9FB-BF4D781959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564E27-008C-4D8D-8E25-94F21A31C6BD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6A73A2-FF87-4E39-B9FB-BF4D7819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102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64E27-008C-4D8D-8E25-94F21A31C6BD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73A2-FF87-4E39-B9FB-BF4D781959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64E27-008C-4D8D-8E25-94F21A31C6BD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73A2-FF87-4E39-B9FB-BF4D781959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564E27-008C-4D8D-8E25-94F21A31C6BD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6A73A2-FF87-4E39-B9FB-BF4D7819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29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564E27-008C-4D8D-8E25-94F21A31C6BD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6A73A2-FF87-4E39-B9FB-BF4D7819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98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564E27-008C-4D8D-8E25-94F21A31C6BD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6A73A2-FF87-4E39-B9FB-BF4D7819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6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564E27-008C-4D8D-8E25-94F21A31C6BD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6A73A2-FF87-4E39-B9FB-BF4D7819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16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564E27-008C-4D8D-8E25-94F21A31C6BD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6A73A2-FF87-4E39-B9FB-BF4D7819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94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564E27-008C-4D8D-8E25-94F21A31C6BD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6A73A2-FF87-4E39-B9FB-BF4D7819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35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80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780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C564E27-008C-4D8D-8E25-94F21A31C6BD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16A73A2-FF87-4E39-B9FB-BF4D7819590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8200" y="2708476"/>
            <a:ext cx="3505199" cy="1702160"/>
          </a:xfrm>
        </p:spPr>
        <p:txBody>
          <a:bodyPr/>
          <a:lstStyle/>
          <a:p>
            <a:pPr algn="ctr"/>
            <a:r>
              <a:rPr lang="en-US" dirty="0" smtClean="0"/>
              <a:t>Characteristics of Life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1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CLOSING: Ticket out the door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25780" indent="-457200">
              <a:buAutoNum type="arabicPeriod"/>
            </a:pPr>
            <a:r>
              <a:rPr lang="en-US" sz="3200" dirty="0" smtClean="0"/>
              <a:t>How would you identify a living organism?</a:t>
            </a:r>
          </a:p>
          <a:p>
            <a:pPr marL="525780" indent="-457200">
              <a:buAutoNum type="arabicPeriod"/>
            </a:pPr>
            <a:r>
              <a:rPr lang="en-US" sz="3200" dirty="0" smtClean="0"/>
              <a:t>What is the difference between </a:t>
            </a:r>
            <a:r>
              <a:rPr lang="en-US" sz="3200" dirty="0" err="1" smtClean="0"/>
              <a:t>UNIcellular</a:t>
            </a:r>
            <a:r>
              <a:rPr lang="en-US" sz="3200" dirty="0" smtClean="0"/>
              <a:t> and </a:t>
            </a:r>
            <a:r>
              <a:rPr lang="en-US" sz="3200" dirty="0" err="1" smtClean="0"/>
              <a:t>MULTIcellular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063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7848600" cy="1981200"/>
          </a:xfrm>
        </p:spPr>
        <p:txBody>
          <a:bodyPr>
            <a:normAutofit fontScale="62500" lnSpcReduction="20000"/>
          </a:bodyPr>
          <a:lstStyle/>
          <a:p>
            <a:r>
              <a:rPr lang="en-US" sz="3400" b="1" dirty="0" smtClean="0"/>
              <a:t>Standard: </a:t>
            </a:r>
            <a:r>
              <a:rPr lang="en-US" sz="3400" dirty="0" smtClean="0"/>
              <a:t>SCSh1</a:t>
            </a:r>
            <a:r>
              <a:rPr lang="en-US" sz="3400" dirty="0"/>
              <a:t>. Students will evaluate the importance of curiosity, honesty, openness, and </a:t>
            </a:r>
            <a:r>
              <a:rPr lang="en-US" sz="3400" dirty="0" smtClean="0"/>
              <a:t>skepticism in </a:t>
            </a:r>
            <a:r>
              <a:rPr lang="en-US" sz="3400" dirty="0"/>
              <a:t>science.</a:t>
            </a:r>
            <a:endParaRPr lang="en-US" sz="3400" dirty="0" smtClean="0"/>
          </a:p>
          <a:p>
            <a:r>
              <a:rPr lang="en-US" sz="3400" b="1" dirty="0" smtClean="0"/>
              <a:t>Purpose: </a:t>
            </a:r>
            <a:r>
              <a:rPr lang="en-US" sz="3400" dirty="0" smtClean="0"/>
              <a:t>To understand, in detail what characteristics are needed in order to be considered a living organism</a:t>
            </a:r>
            <a:endParaRPr lang="en-US" sz="3400" b="1" dirty="0" smtClean="0"/>
          </a:p>
          <a:p>
            <a:r>
              <a:rPr lang="en-US" sz="3400" b="1" dirty="0" smtClean="0"/>
              <a:t>Unit Vocab Words:</a:t>
            </a:r>
          </a:p>
          <a:p>
            <a:pPr marL="365760" lvl="1" indent="0">
              <a:buNone/>
            </a:pPr>
            <a:endParaRPr lang="en-US" sz="2600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31230"/>
              </p:ext>
            </p:extLst>
          </p:nvPr>
        </p:nvGraphicFramePr>
        <p:xfrm>
          <a:off x="685800" y="2667000"/>
          <a:ext cx="7772402" cy="3525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590800"/>
                <a:gridCol w="2514602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Scientific 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Characteristics of Life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Microscope</a:t>
                      </a:r>
                      <a:endParaRPr lang="en-US" dirty="0"/>
                    </a:p>
                  </a:txBody>
                  <a:tcPr/>
                </a:tc>
              </a:tr>
              <a:tr h="3144253">
                <a:tc>
                  <a:txBody>
                    <a:bodyPr/>
                    <a:lstStyle/>
                    <a:p>
                      <a:r>
                        <a:rPr lang="en-US" dirty="0" smtClean="0"/>
                        <a:t>Hypothesis</a:t>
                      </a:r>
                    </a:p>
                    <a:p>
                      <a:r>
                        <a:rPr lang="en-US" dirty="0" smtClean="0"/>
                        <a:t>Independent Variable</a:t>
                      </a:r>
                    </a:p>
                    <a:p>
                      <a:r>
                        <a:rPr lang="en-US" dirty="0" smtClean="0"/>
                        <a:t>Dependent Variable</a:t>
                      </a:r>
                    </a:p>
                    <a:p>
                      <a:r>
                        <a:rPr lang="en-US" dirty="0" smtClean="0"/>
                        <a:t>Control</a:t>
                      </a:r>
                    </a:p>
                    <a:p>
                      <a:r>
                        <a:rPr lang="en-US" dirty="0" smtClean="0"/>
                        <a:t>Constants</a:t>
                      </a:r>
                    </a:p>
                    <a:p>
                      <a:r>
                        <a:rPr lang="en-US" dirty="0" smtClean="0"/>
                        <a:t>Qualitative</a:t>
                      </a:r>
                    </a:p>
                    <a:p>
                      <a:r>
                        <a:rPr lang="en-US" dirty="0" smtClean="0"/>
                        <a:t>Quantitative</a:t>
                      </a:r>
                    </a:p>
                    <a:p>
                      <a:r>
                        <a:rPr lang="en-US" dirty="0" smtClean="0"/>
                        <a:t>Theory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b="1" dirty="0" smtClean="0"/>
                        <a:t>Homeostasis </a:t>
                      </a:r>
                    </a:p>
                    <a:p>
                      <a:pPr lvl="1"/>
                      <a:r>
                        <a:rPr lang="en-US" sz="2000" b="1" dirty="0" smtClean="0"/>
                        <a:t>Organism</a:t>
                      </a:r>
                    </a:p>
                    <a:p>
                      <a:pPr lvl="1"/>
                      <a:r>
                        <a:rPr lang="en-US" sz="2000" b="1" dirty="0" smtClean="0"/>
                        <a:t>Unicellular</a:t>
                      </a:r>
                    </a:p>
                    <a:p>
                      <a:pPr lvl="1"/>
                      <a:r>
                        <a:rPr lang="en-US" sz="2000" b="1" dirty="0" smtClean="0"/>
                        <a:t>Multicellular</a:t>
                      </a:r>
                    </a:p>
                    <a:p>
                      <a:pPr lvl="1"/>
                      <a:r>
                        <a:rPr lang="en-US" sz="2000" b="1" dirty="0" smtClean="0"/>
                        <a:t>Structures</a:t>
                      </a:r>
                    </a:p>
                    <a:p>
                      <a:pPr lvl="1"/>
                      <a:r>
                        <a:rPr lang="en-US" sz="2000" b="1" dirty="0" smtClean="0"/>
                        <a:t>Functions</a:t>
                      </a:r>
                    </a:p>
                    <a:p>
                      <a:pPr lvl="1"/>
                      <a:r>
                        <a:rPr lang="en-US" sz="2000" b="1" dirty="0" smtClean="0"/>
                        <a:t>Species</a:t>
                      </a:r>
                    </a:p>
                    <a:p>
                      <a:pPr lvl="1"/>
                      <a:r>
                        <a:rPr lang="en-US" sz="2000" b="1" dirty="0" smtClean="0"/>
                        <a:t>Offspring</a:t>
                      </a:r>
                    </a:p>
                    <a:p>
                      <a:pPr lvl="1"/>
                      <a:r>
                        <a:rPr lang="en-US" sz="2000" b="1" dirty="0" smtClean="0"/>
                        <a:t>DNA</a:t>
                      </a:r>
                    </a:p>
                    <a:p>
                      <a:pPr lvl="1"/>
                      <a:r>
                        <a:rPr lang="en-US" sz="2000" b="1" dirty="0" smtClean="0"/>
                        <a:t>Biology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Eyepiece</a:t>
                      </a:r>
                    </a:p>
                    <a:p>
                      <a:r>
                        <a:rPr lang="en-US" dirty="0" smtClean="0"/>
                        <a:t>Stage</a:t>
                      </a:r>
                    </a:p>
                    <a:p>
                      <a:r>
                        <a:rPr lang="en-US" dirty="0" smtClean="0"/>
                        <a:t>Diaphragm</a:t>
                      </a:r>
                    </a:p>
                    <a:p>
                      <a:r>
                        <a:rPr lang="en-US" dirty="0" smtClean="0"/>
                        <a:t>Coarse Adjustment</a:t>
                      </a:r>
                    </a:p>
                    <a:p>
                      <a:r>
                        <a:rPr lang="en-US" dirty="0" smtClean="0"/>
                        <a:t>Fine Adjustment</a:t>
                      </a:r>
                    </a:p>
                    <a:p>
                      <a:r>
                        <a:rPr lang="en-US" dirty="0" smtClean="0"/>
                        <a:t>Low Power Lens</a:t>
                      </a:r>
                    </a:p>
                    <a:p>
                      <a:r>
                        <a:rPr lang="en-US" dirty="0" smtClean="0"/>
                        <a:t>Medium</a:t>
                      </a:r>
                      <a:r>
                        <a:rPr lang="en-US" baseline="0" dirty="0" smtClean="0"/>
                        <a:t> Power Lens</a:t>
                      </a:r>
                    </a:p>
                    <a:p>
                      <a:r>
                        <a:rPr lang="en-US" baseline="0" dirty="0" smtClean="0"/>
                        <a:t>High Power Lens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771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Life?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b="1" dirty="0" smtClean="0">
                <a:solidFill>
                  <a:schemeClr val="accent1"/>
                </a:solidFill>
              </a:rPr>
              <a:t>organism</a:t>
            </a:r>
            <a:r>
              <a:rPr lang="en-US" b="1" dirty="0" smtClean="0"/>
              <a:t> </a:t>
            </a:r>
            <a:r>
              <a:rPr lang="en-US" dirty="0" smtClean="0"/>
              <a:t>(living thing) is anything that has </a:t>
            </a:r>
            <a:r>
              <a:rPr lang="en-US" b="1" u="sng" dirty="0" smtClean="0"/>
              <a:t>all </a:t>
            </a:r>
            <a:r>
              <a:rPr lang="en-US" dirty="0" smtClean="0"/>
              <a:t>characteristics of life</a:t>
            </a:r>
          </a:p>
          <a:p>
            <a:r>
              <a:rPr lang="en-US" dirty="0" smtClean="0"/>
              <a:t>There are </a:t>
            </a:r>
            <a:r>
              <a:rPr lang="en-US" b="1" dirty="0" smtClean="0">
                <a:solidFill>
                  <a:schemeClr val="accent1"/>
                </a:solidFill>
              </a:rPr>
              <a:t>7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characteristics of life and an organism must have all of them to be considered </a:t>
            </a:r>
            <a:r>
              <a:rPr lang="en-US" b="1" dirty="0" smtClean="0">
                <a:solidFill>
                  <a:schemeClr val="accent1"/>
                </a:solidFill>
              </a:rPr>
              <a:t>alive</a:t>
            </a:r>
            <a:r>
              <a:rPr lang="en-US" b="1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51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024744" cy="1143000"/>
          </a:xfrm>
        </p:spPr>
        <p:txBody>
          <a:bodyPr/>
          <a:lstStyle/>
          <a:p>
            <a:r>
              <a:rPr lang="en-US" dirty="0" smtClean="0"/>
              <a:t>The 7 characteristics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4800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Living things:</a:t>
            </a:r>
          </a:p>
          <a:p>
            <a:pPr marL="640080" lvl="2" indent="0">
              <a:buNone/>
            </a:pPr>
            <a:r>
              <a:rPr lang="en-US" sz="2400" dirty="0" smtClean="0"/>
              <a:t>1) are made up of </a:t>
            </a:r>
            <a:r>
              <a:rPr lang="en-US" sz="2400" b="1" dirty="0" smtClean="0">
                <a:solidFill>
                  <a:schemeClr val="accent1"/>
                </a:solidFill>
              </a:rPr>
              <a:t>cells</a:t>
            </a:r>
          </a:p>
          <a:p>
            <a:pPr marL="640080" lvl="2" indent="0">
              <a:buNone/>
            </a:pPr>
            <a:r>
              <a:rPr lang="en-US" sz="2400" b="1" dirty="0">
                <a:solidFill>
                  <a:schemeClr val="accent1"/>
                </a:solidFill>
              </a:rPr>
              <a:t>	</a:t>
            </a:r>
            <a:r>
              <a:rPr lang="en-US" sz="2400" b="1" dirty="0" smtClean="0"/>
              <a:t>- </a:t>
            </a:r>
            <a:r>
              <a:rPr lang="en-US" sz="2400" dirty="0"/>
              <a:t>organisms made of 1 cell are </a:t>
            </a:r>
            <a:r>
              <a:rPr lang="en-US" sz="2400" b="1" dirty="0">
                <a:solidFill>
                  <a:schemeClr val="accent1"/>
                </a:solidFill>
              </a:rPr>
              <a:t>unicellular</a:t>
            </a:r>
          </a:p>
          <a:p>
            <a:pPr marL="640080" lvl="2" indent="0">
              <a:buNone/>
            </a:pPr>
            <a:r>
              <a:rPr lang="en-US" sz="2400" b="1" dirty="0"/>
              <a:t>	- </a:t>
            </a:r>
            <a:r>
              <a:rPr lang="en-US" sz="2400" dirty="0"/>
              <a:t>organisms made of more than one cell are </a:t>
            </a:r>
            <a:r>
              <a:rPr lang="en-US" sz="2400" b="1" dirty="0">
                <a:solidFill>
                  <a:schemeClr val="accent1"/>
                </a:solidFill>
              </a:rPr>
              <a:t>multicellular</a:t>
            </a:r>
          </a:p>
          <a:p>
            <a:pPr marL="365760" lvl="1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    2) are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organized</a:t>
            </a:r>
          </a:p>
          <a:p>
            <a:pPr marL="365760" lvl="1" indent="0">
              <a:buNone/>
            </a:pPr>
            <a:r>
              <a:rPr lang="en-US" sz="2400" b="1" dirty="0">
                <a:solidFill>
                  <a:schemeClr val="accent1"/>
                </a:solidFill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</a:rPr>
              <a:t>- </a:t>
            </a:r>
            <a:r>
              <a:rPr lang="en-US" sz="2400" dirty="0" smtClean="0">
                <a:solidFill>
                  <a:schemeClr val="tx1"/>
                </a:solidFill>
              </a:rPr>
              <a:t>organisms have </a:t>
            </a:r>
            <a:r>
              <a:rPr lang="en-US" sz="2400" b="1" dirty="0" smtClean="0">
                <a:solidFill>
                  <a:schemeClr val="accent1"/>
                </a:solidFill>
              </a:rPr>
              <a:t>structures </a:t>
            </a:r>
            <a:r>
              <a:rPr lang="en-US" sz="2400" dirty="0" smtClean="0">
                <a:solidFill>
                  <a:schemeClr val="tx1"/>
                </a:solidFill>
              </a:rPr>
              <a:t>(parts) that have specific</a:t>
            </a:r>
            <a:r>
              <a:rPr lang="en-US" sz="2400" b="1" dirty="0" smtClean="0">
                <a:solidFill>
                  <a:schemeClr val="accent1"/>
                </a:solidFill>
              </a:rPr>
              <a:t> functions </a:t>
            </a:r>
            <a:r>
              <a:rPr lang="en-US" sz="2400" dirty="0" smtClean="0">
                <a:solidFill>
                  <a:schemeClr val="tx1"/>
                </a:solidFill>
              </a:rPr>
              <a:t>(jobs)</a:t>
            </a:r>
          </a:p>
          <a:p>
            <a:pPr marL="640080" lvl="2" indent="0">
              <a:buNone/>
            </a:pPr>
            <a:r>
              <a:rPr lang="en-US" b="1" dirty="0" smtClean="0"/>
              <a:t>	</a:t>
            </a:r>
            <a:endParaRPr lang="en-US" b="1" dirty="0" smtClean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556657"/>
            <a:ext cx="2895600" cy="21821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499" y="3962400"/>
            <a:ext cx="3429001" cy="245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89858"/>
            <a:ext cx="7024744" cy="1143000"/>
          </a:xfrm>
        </p:spPr>
        <p:txBody>
          <a:bodyPr/>
          <a:lstStyle/>
          <a:p>
            <a:r>
              <a:rPr lang="en-US" dirty="0" smtClean="0"/>
              <a:t>The 7 characteristics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11087"/>
            <a:ext cx="4519108" cy="47244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 smtClean="0"/>
              <a:t>3) </a:t>
            </a:r>
            <a:r>
              <a:rPr lang="en-US" b="1" dirty="0" smtClean="0">
                <a:solidFill>
                  <a:schemeClr val="accent1"/>
                </a:solidFill>
              </a:rPr>
              <a:t>Reproduce</a:t>
            </a:r>
          </a:p>
          <a:p>
            <a:pPr marL="6858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- </a:t>
            </a:r>
            <a:r>
              <a:rPr lang="en-US" dirty="0" smtClean="0"/>
              <a:t>organisms produce </a:t>
            </a:r>
            <a:r>
              <a:rPr lang="en-US" b="1" dirty="0" smtClean="0">
                <a:solidFill>
                  <a:schemeClr val="accent1"/>
                </a:solidFill>
              </a:rPr>
              <a:t>offspring</a:t>
            </a:r>
          </a:p>
          <a:p>
            <a:pPr marL="6858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- species- </a:t>
            </a:r>
            <a:r>
              <a:rPr lang="en-US" dirty="0" smtClean="0"/>
              <a:t>organisms that have the ability to </a:t>
            </a:r>
            <a:r>
              <a:rPr lang="en-US" b="1" dirty="0" smtClean="0">
                <a:solidFill>
                  <a:schemeClr val="accent1"/>
                </a:solidFill>
              </a:rPr>
              <a:t>reproduce</a:t>
            </a:r>
            <a:r>
              <a:rPr lang="en-US" b="1" dirty="0" smtClean="0"/>
              <a:t> </a:t>
            </a:r>
            <a:r>
              <a:rPr lang="en-US" dirty="0" smtClean="0"/>
              <a:t>and </a:t>
            </a:r>
            <a:r>
              <a:rPr lang="en-US" b="1" dirty="0" smtClean="0"/>
              <a:t>produce </a:t>
            </a:r>
            <a:r>
              <a:rPr lang="en-US" dirty="0" smtClean="0"/>
              <a:t>fertile </a:t>
            </a:r>
            <a:r>
              <a:rPr lang="en-US" b="1" dirty="0" smtClean="0">
                <a:solidFill>
                  <a:schemeClr val="accent1"/>
                </a:solidFill>
              </a:rPr>
              <a:t>offspring</a:t>
            </a:r>
            <a:endParaRPr lang="en-US" dirty="0" smtClean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4) Grow and </a:t>
            </a:r>
            <a:r>
              <a:rPr lang="en-US" b="1" dirty="0" smtClean="0">
                <a:solidFill>
                  <a:schemeClr val="accent1"/>
                </a:solidFill>
              </a:rPr>
              <a:t>develop</a:t>
            </a:r>
          </a:p>
          <a:p>
            <a:pPr marL="6858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- </a:t>
            </a:r>
            <a:r>
              <a:rPr lang="en-US" b="1" u="sng" dirty="0" smtClean="0">
                <a:solidFill>
                  <a:schemeClr val="tx1"/>
                </a:solidFill>
              </a:rPr>
              <a:t>grow-</a:t>
            </a:r>
            <a:r>
              <a:rPr lang="en-US" dirty="0" smtClean="0">
                <a:solidFill>
                  <a:schemeClr val="tx1"/>
                </a:solidFill>
              </a:rPr>
              <a:t> to get </a:t>
            </a:r>
            <a:r>
              <a:rPr lang="en-US" b="1" dirty="0" smtClean="0">
                <a:solidFill>
                  <a:schemeClr val="accent1"/>
                </a:solidFill>
              </a:rPr>
              <a:t>bigger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in size</a:t>
            </a:r>
          </a:p>
          <a:p>
            <a:pPr marL="6858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- </a:t>
            </a:r>
            <a:r>
              <a:rPr lang="en-US" b="1" u="sng" dirty="0" smtClean="0">
                <a:solidFill>
                  <a:schemeClr val="tx1"/>
                </a:solidFill>
              </a:rPr>
              <a:t>develop-</a:t>
            </a:r>
            <a:r>
              <a:rPr lang="en-US" dirty="0" smtClean="0">
                <a:solidFill>
                  <a:schemeClr val="tx1"/>
                </a:solidFill>
              </a:rPr>
              <a:t> to </a:t>
            </a:r>
            <a:r>
              <a:rPr lang="en-US" b="1" dirty="0" smtClean="0">
                <a:solidFill>
                  <a:schemeClr val="accent1"/>
                </a:solidFill>
              </a:rPr>
              <a:t>change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in appearance</a:t>
            </a:r>
            <a:endParaRPr lang="en-US" dirty="0" smtClean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690" y="1447800"/>
            <a:ext cx="2523010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962400"/>
            <a:ext cx="3581400" cy="254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5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024744" cy="1143000"/>
          </a:xfrm>
        </p:spPr>
        <p:txBody>
          <a:bodyPr/>
          <a:lstStyle/>
          <a:p>
            <a:r>
              <a:rPr lang="en-US" dirty="0" smtClean="0"/>
              <a:t>The 7 characteristics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4953000" cy="50292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 smtClean="0"/>
              <a:t>5) Respond and adjust to their </a:t>
            </a:r>
            <a:r>
              <a:rPr lang="en-US" b="1" dirty="0" smtClean="0">
                <a:solidFill>
                  <a:schemeClr val="accent1"/>
                </a:solidFill>
              </a:rPr>
              <a:t>environment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US" b="1" dirty="0"/>
              <a:t>	</a:t>
            </a:r>
            <a:r>
              <a:rPr lang="en-US" dirty="0" smtClean="0"/>
              <a:t>- </a:t>
            </a:r>
            <a:r>
              <a:rPr lang="en-US" b="1" dirty="0" smtClean="0"/>
              <a:t>homeostasis </a:t>
            </a:r>
            <a:r>
              <a:rPr lang="en-US" dirty="0" smtClean="0"/>
              <a:t>(homo= </a:t>
            </a:r>
            <a:r>
              <a:rPr lang="en-US" b="1" dirty="0" smtClean="0">
                <a:solidFill>
                  <a:schemeClr val="accent1"/>
                </a:solidFill>
              </a:rPr>
              <a:t>same</a:t>
            </a:r>
            <a:r>
              <a:rPr lang="en-US" b="1" dirty="0" smtClean="0"/>
              <a:t>, </a:t>
            </a:r>
            <a:r>
              <a:rPr lang="en-US" dirty="0" smtClean="0"/>
              <a:t>stasis= </a:t>
            </a:r>
            <a:r>
              <a:rPr lang="en-US" b="1" dirty="0" smtClean="0">
                <a:solidFill>
                  <a:schemeClr val="accent1"/>
                </a:solidFill>
              </a:rPr>
              <a:t>state</a:t>
            </a:r>
            <a:r>
              <a:rPr lang="en-US" dirty="0" smtClean="0"/>
              <a:t>) 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- Some organisms have the ability to maintain </a:t>
            </a:r>
            <a:r>
              <a:rPr lang="en-US" b="1" dirty="0" smtClean="0"/>
              <a:t>stable conditions </a:t>
            </a:r>
            <a:r>
              <a:rPr lang="en-US" b="1" dirty="0" smtClean="0">
                <a:solidFill>
                  <a:schemeClr val="accent1"/>
                </a:solidFill>
              </a:rPr>
              <a:t>internally</a:t>
            </a:r>
            <a:r>
              <a:rPr lang="en-US" b="1" dirty="0" smtClean="0"/>
              <a:t> </a:t>
            </a:r>
            <a:r>
              <a:rPr lang="en-US" dirty="0" smtClean="0"/>
              <a:t>even when their external surroundings</a:t>
            </a:r>
            <a:r>
              <a:rPr lang="en-US" b="1" dirty="0" smtClean="0"/>
              <a:t> </a:t>
            </a:r>
            <a:r>
              <a:rPr lang="en-US" dirty="0" smtClean="0"/>
              <a:t>change. This is maintaining </a:t>
            </a:r>
            <a:r>
              <a:rPr lang="en-US" b="1" dirty="0" smtClean="0"/>
              <a:t>homeostasis.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524000"/>
            <a:ext cx="3200400" cy="2400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2" t="6151"/>
          <a:stretch/>
        </p:blipFill>
        <p:spPr>
          <a:xfrm>
            <a:off x="6705600" y="3924300"/>
            <a:ext cx="1860002" cy="257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2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487" y="152400"/>
            <a:ext cx="7024744" cy="1143000"/>
          </a:xfrm>
        </p:spPr>
        <p:txBody>
          <a:bodyPr/>
          <a:lstStyle/>
          <a:p>
            <a:r>
              <a:rPr lang="en-US" dirty="0" smtClean="0"/>
              <a:t>The 7 characteristics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0944"/>
            <a:ext cx="5257799" cy="315685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 smtClean="0"/>
              <a:t>6) Obtain and use </a:t>
            </a:r>
            <a:r>
              <a:rPr lang="en-US" b="1" dirty="0" smtClean="0">
                <a:solidFill>
                  <a:schemeClr val="accent1"/>
                </a:solidFill>
              </a:rPr>
              <a:t>energy</a:t>
            </a:r>
          </a:p>
          <a:p>
            <a:pPr marL="68580" indent="0">
              <a:buNone/>
            </a:pPr>
            <a:r>
              <a:rPr lang="en-US" dirty="0"/>
              <a:t>	</a:t>
            </a:r>
            <a:r>
              <a:rPr lang="en-US" dirty="0" smtClean="0"/>
              <a:t>- Organisms can obtain energy by </a:t>
            </a:r>
            <a:r>
              <a:rPr lang="en-US" b="1" dirty="0" smtClean="0">
                <a:solidFill>
                  <a:schemeClr val="accent1"/>
                </a:solidFill>
              </a:rPr>
              <a:t>eating</a:t>
            </a:r>
            <a:r>
              <a:rPr lang="en-US" b="1" dirty="0" smtClean="0"/>
              <a:t> </a:t>
            </a:r>
            <a:r>
              <a:rPr lang="en-US" dirty="0" smtClean="0"/>
              <a:t>or using the </a:t>
            </a:r>
            <a:r>
              <a:rPr lang="en-US" b="1" dirty="0" smtClean="0">
                <a:solidFill>
                  <a:schemeClr val="accent1"/>
                </a:solidFill>
              </a:rPr>
              <a:t>sun</a:t>
            </a:r>
            <a:r>
              <a:rPr lang="en-US" b="1" dirty="0" smtClean="0"/>
              <a:t> </a:t>
            </a:r>
            <a:r>
              <a:rPr lang="en-US" dirty="0" smtClean="0"/>
              <a:t>to make food</a:t>
            </a:r>
          </a:p>
          <a:p>
            <a:pPr marL="68580" indent="0">
              <a:buNone/>
            </a:pPr>
            <a:r>
              <a:rPr lang="en-US" dirty="0"/>
              <a:t>	</a:t>
            </a:r>
            <a:r>
              <a:rPr lang="en-US" dirty="0" smtClean="0"/>
              <a:t>- Organisms use energy to do </a:t>
            </a:r>
            <a:r>
              <a:rPr lang="en-US" b="1" dirty="0" smtClean="0">
                <a:solidFill>
                  <a:schemeClr val="accent1"/>
                </a:solidFill>
              </a:rPr>
              <a:t>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057400"/>
            <a:ext cx="2819400" cy="349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2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24744" cy="1143000"/>
          </a:xfrm>
        </p:spPr>
        <p:txBody>
          <a:bodyPr/>
          <a:lstStyle/>
          <a:p>
            <a:r>
              <a:rPr lang="en-US" dirty="0"/>
              <a:t>The 7 characteristics of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6777317" cy="2324548"/>
          </a:xfrm>
        </p:spPr>
        <p:txBody>
          <a:bodyPr/>
          <a:lstStyle/>
          <a:p>
            <a:pPr marL="68580" indent="0">
              <a:buNone/>
            </a:pPr>
            <a:r>
              <a:rPr lang="en-US" dirty="0">
                <a:solidFill>
                  <a:schemeClr val="tx1"/>
                </a:solidFill>
              </a:rPr>
              <a:t>7) Adapt and </a:t>
            </a:r>
            <a:r>
              <a:rPr lang="en-US" b="1" dirty="0">
                <a:solidFill>
                  <a:schemeClr val="accent1"/>
                </a:solidFill>
              </a:rPr>
              <a:t>evolve</a:t>
            </a:r>
          </a:p>
          <a:p>
            <a:pPr marL="68580" indent="0">
              <a:buNone/>
            </a:pPr>
            <a:r>
              <a:rPr lang="en-US" b="1" dirty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chemeClr val="tx1"/>
                </a:solidFill>
              </a:rPr>
              <a:t>- Organisms </a:t>
            </a:r>
            <a:r>
              <a:rPr lang="en-US" b="1" dirty="0">
                <a:solidFill>
                  <a:schemeClr val="accent1"/>
                </a:solidFill>
              </a:rPr>
              <a:t>adapt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to their surroundings in order to </a:t>
            </a:r>
            <a:r>
              <a:rPr lang="en-US" b="1" dirty="0">
                <a:solidFill>
                  <a:schemeClr val="accent1"/>
                </a:solidFill>
              </a:rPr>
              <a:t>survive</a:t>
            </a:r>
          </a:p>
          <a:p>
            <a:pPr marL="68580" indent="0">
              <a:buNone/>
            </a:pPr>
            <a:r>
              <a:rPr lang="en-US" b="1" dirty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chemeClr val="tx1"/>
                </a:solidFill>
              </a:rPr>
              <a:t>- The evolution of a new </a:t>
            </a:r>
            <a:r>
              <a:rPr lang="en-US" b="1" dirty="0">
                <a:solidFill>
                  <a:schemeClr val="accent1"/>
                </a:solidFill>
              </a:rPr>
              <a:t>species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can occur as a result of adaptations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05200"/>
            <a:ext cx="73152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4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024744" cy="1143000"/>
          </a:xfrm>
        </p:spPr>
        <p:txBody>
          <a:bodyPr/>
          <a:lstStyle/>
          <a:p>
            <a:r>
              <a:rPr lang="en-US" dirty="0" smtClean="0"/>
              <a:t>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65235"/>
            <a:ext cx="3048001" cy="4232429"/>
          </a:xfrm>
        </p:spPr>
        <p:txBody>
          <a:bodyPr/>
          <a:lstStyle/>
          <a:p>
            <a:r>
              <a:rPr lang="en-US" dirty="0" smtClean="0"/>
              <a:t>All organisms have </a:t>
            </a:r>
            <a:r>
              <a:rPr lang="en-US" b="1" dirty="0" smtClean="0">
                <a:solidFill>
                  <a:schemeClr val="accent1"/>
                </a:solidFill>
              </a:rPr>
              <a:t>DNA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chemeClr val="accent1"/>
                </a:solidFill>
              </a:rPr>
              <a:t>genetic</a:t>
            </a:r>
            <a:r>
              <a:rPr lang="en-US" b="1" dirty="0" smtClean="0"/>
              <a:t> </a:t>
            </a:r>
            <a:r>
              <a:rPr lang="en-US" dirty="0" smtClean="0"/>
              <a:t>material)</a:t>
            </a:r>
          </a:p>
          <a:p>
            <a:r>
              <a:rPr lang="en-US" dirty="0" smtClean="0"/>
              <a:t>The study of life is called biology (bio </a:t>
            </a:r>
            <a:r>
              <a:rPr lang="en-US" b="1" dirty="0" smtClean="0">
                <a:solidFill>
                  <a:schemeClr val="accent1"/>
                </a:solidFill>
              </a:rPr>
              <a:t>life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chemeClr val="accent1"/>
                </a:solidFill>
              </a:rPr>
              <a:t>logy</a:t>
            </a:r>
            <a:r>
              <a:rPr lang="en-US" b="1" dirty="0" smtClean="0"/>
              <a:t> </a:t>
            </a:r>
            <a:r>
              <a:rPr lang="en-US" dirty="0" smtClean="0"/>
              <a:t>study of)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60020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6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230</Words>
  <Application>Microsoft Office PowerPoint</Application>
  <PresentationFormat>On-screen Show (4:3)</PresentationFormat>
  <Paragraphs>70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Wingdings 2</vt:lpstr>
      <vt:lpstr>iRespondQuestionMaster</vt:lpstr>
      <vt:lpstr>iRespondGraphMaster</vt:lpstr>
      <vt:lpstr>Austin</vt:lpstr>
      <vt:lpstr>Characteristics of Life</vt:lpstr>
      <vt:lpstr>PowerPoint Presentation</vt:lpstr>
      <vt:lpstr>What is Life?</vt:lpstr>
      <vt:lpstr>The 7 characteristics of life</vt:lpstr>
      <vt:lpstr>The 7 characteristics of life</vt:lpstr>
      <vt:lpstr>The 7 characteristics of life</vt:lpstr>
      <vt:lpstr>The 7 characteristics of life</vt:lpstr>
      <vt:lpstr>The 7 characteristics of life</vt:lpstr>
      <vt:lpstr>Remember</vt:lpstr>
      <vt:lpstr>CLOSING: Ticket out the door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Characteristics of Life</dc:title>
  <dc:creator>Brittany Haynes</dc:creator>
  <cp:lastModifiedBy>Camron Macon</cp:lastModifiedBy>
  <cp:revision>13</cp:revision>
  <dcterms:created xsi:type="dcterms:W3CDTF">2012-08-12T20:50:51Z</dcterms:created>
  <dcterms:modified xsi:type="dcterms:W3CDTF">2016-01-06T14:38:32Z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  <property fmtid="{D5CDD505-2E9C-101B-9397-08002B2CF9AE}" pid="4" name="KeepGraph">
    <vt:bool>false</vt:bool>
  </property>
  <property fmtid="{D5CDD505-2E9C-101B-9397-08002B2CF9AE}" pid="5" name="AutoReflect">
    <vt:bool>false</vt:bool>
  </property>
</Properties>
</file>