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63" r:id="rId5"/>
    <p:sldId id="259" r:id="rId6"/>
    <p:sldId id="260" r:id="rId7"/>
    <p:sldId id="264" r:id="rId8"/>
    <p:sldId id="258" r:id="rId9"/>
    <p:sldId id="261" r:id="rId10"/>
    <p:sldId id="262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7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5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40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54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61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66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699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7340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88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953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229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611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61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402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C0-BC6A-4E7D-985F-7B4219914E0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C0-BC6A-4E7D-985F-7B4219914E0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C0-BC6A-4E7D-985F-7B4219914E0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4DA46C0-BC6A-4E7D-985F-7B4219914E0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C0-BC6A-4E7D-985F-7B4219914E0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C0-BC6A-4E7D-985F-7B4219914E0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C0-BC6A-4E7D-985F-7B4219914E0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C0-BC6A-4E7D-985F-7B4219914E0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4DA46C0-BC6A-4E7D-985F-7B4219914E0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6655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C0-BC6A-4E7D-985F-7B4219914E0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C0-BC6A-4E7D-985F-7B4219914E0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69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734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88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95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22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611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923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4923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4DA46C0-BC6A-4E7D-985F-7B4219914E0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biologycorner.com/resources/microscope-boxed.gif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Microscope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34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610600" cy="1371600"/>
          </a:xfrm>
        </p:spPr>
        <p:txBody>
          <a:bodyPr>
            <a:normAutofit fontScale="85000" lnSpcReduction="10000"/>
          </a:bodyPr>
          <a:lstStyle/>
          <a:p>
            <a:r>
              <a:rPr lang="en-US" sz="2400" b="1" dirty="0" smtClean="0"/>
              <a:t>Standard: </a:t>
            </a:r>
            <a:r>
              <a:rPr lang="en-US" sz="2300" dirty="0"/>
              <a:t>SCSh2. Students will use standard safety practices for all classroom laboratory and </a:t>
            </a:r>
            <a:r>
              <a:rPr lang="en-US" sz="2300" dirty="0" smtClean="0"/>
              <a:t>field </a:t>
            </a:r>
            <a:r>
              <a:rPr lang="en-US" sz="2000" dirty="0" smtClean="0"/>
              <a:t>investigations.</a:t>
            </a:r>
          </a:p>
          <a:p>
            <a:r>
              <a:rPr lang="en-US" sz="2400" b="1" dirty="0" smtClean="0"/>
              <a:t>Purpose: </a:t>
            </a:r>
            <a:r>
              <a:rPr lang="en-US" sz="2400" dirty="0" smtClean="0"/>
              <a:t>To learn the different parts and functions of a microscope. </a:t>
            </a:r>
            <a:endParaRPr lang="en-US" sz="2400" b="1" dirty="0" smtClean="0"/>
          </a:p>
          <a:p>
            <a:r>
              <a:rPr lang="en-US" sz="2400" b="1" dirty="0" smtClean="0"/>
              <a:t>Unit Vocab Words:</a:t>
            </a:r>
          </a:p>
          <a:p>
            <a:pPr marL="365760" lvl="1" indent="0">
              <a:buNone/>
            </a:pPr>
            <a:endParaRPr lang="en-US" sz="2600" dirty="0" smtClean="0"/>
          </a:p>
          <a:p>
            <a:pPr lvl="1"/>
            <a:endParaRPr lang="en-US" sz="2600" dirty="0" smtClean="0"/>
          </a:p>
          <a:p>
            <a:pPr lvl="1"/>
            <a:endParaRPr lang="en-US" sz="2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640519"/>
              </p:ext>
            </p:extLst>
          </p:nvPr>
        </p:nvGraphicFramePr>
        <p:xfrm>
          <a:off x="304800" y="2971800"/>
          <a:ext cx="8610600" cy="3601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971800"/>
                <a:gridCol w="29718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Scientific 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Characteristics of Life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Microscope</a:t>
                      </a:r>
                      <a:endParaRPr lang="en-US" sz="2400" dirty="0"/>
                    </a:p>
                  </a:txBody>
                  <a:tcPr/>
                </a:tc>
              </a:tr>
              <a:tr h="3144253">
                <a:tc>
                  <a:txBody>
                    <a:bodyPr/>
                    <a:lstStyle/>
                    <a:p>
                      <a:r>
                        <a:rPr lang="en-US" dirty="0" smtClean="0"/>
                        <a:t>Hypothesis</a:t>
                      </a:r>
                    </a:p>
                    <a:p>
                      <a:r>
                        <a:rPr lang="en-US" dirty="0" smtClean="0"/>
                        <a:t>Independent Variable</a:t>
                      </a:r>
                    </a:p>
                    <a:p>
                      <a:r>
                        <a:rPr lang="en-US" dirty="0" smtClean="0"/>
                        <a:t>Dependent Variable</a:t>
                      </a:r>
                    </a:p>
                    <a:p>
                      <a:r>
                        <a:rPr lang="en-US" dirty="0" smtClean="0"/>
                        <a:t>Control</a:t>
                      </a:r>
                    </a:p>
                    <a:p>
                      <a:r>
                        <a:rPr lang="en-US" dirty="0" smtClean="0"/>
                        <a:t>Constants</a:t>
                      </a:r>
                    </a:p>
                    <a:p>
                      <a:r>
                        <a:rPr lang="en-US" dirty="0" smtClean="0"/>
                        <a:t>Qualitative</a:t>
                      </a:r>
                    </a:p>
                    <a:p>
                      <a:r>
                        <a:rPr lang="en-US" dirty="0" smtClean="0"/>
                        <a:t>Quantitative</a:t>
                      </a:r>
                    </a:p>
                    <a:p>
                      <a:r>
                        <a:rPr lang="en-US" dirty="0" smtClean="0"/>
                        <a:t>Theory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2000" b="0" dirty="0" smtClean="0"/>
                        <a:t>Homeostasis </a:t>
                      </a:r>
                    </a:p>
                    <a:p>
                      <a:pPr lvl="1"/>
                      <a:r>
                        <a:rPr lang="en-US" sz="2000" b="0" dirty="0" smtClean="0"/>
                        <a:t>Organism</a:t>
                      </a:r>
                    </a:p>
                    <a:p>
                      <a:pPr lvl="1"/>
                      <a:r>
                        <a:rPr lang="en-US" sz="2000" b="0" dirty="0" smtClean="0"/>
                        <a:t>Unicellular</a:t>
                      </a:r>
                    </a:p>
                    <a:p>
                      <a:pPr lvl="1"/>
                      <a:r>
                        <a:rPr lang="en-US" sz="2000" b="0" dirty="0" smtClean="0"/>
                        <a:t>Multicellular</a:t>
                      </a:r>
                    </a:p>
                    <a:p>
                      <a:pPr lvl="1"/>
                      <a:r>
                        <a:rPr lang="en-US" sz="2000" b="0" dirty="0" smtClean="0"/>
                        <a:t>Structures</a:t>
                      </a:r>
                    </a:p>
                    <a:p>
                      <a:pPr lvl="1"/>
                      <a:r>
                        <a:rPr lang="en-US" sz="2000" b="0" dirty="0" smtClean="0"/>
                        <a:t>Functions</a:t>
                      </a:r>
                    </a:p>
                    <a:p>
                      <a:pPr lvl="1"/>
                      <a:r>
                        <a:rPr lang="en-US" sz="2000" b="0" dirty="0" smtClean="0"/>
                        <a:t>Species</a:t>
                      </a:r>
                    </a:p>
                    <a:p>
                      <a:pPr lvl="1"/>
                      <a:r>
                        <a:rPr lang="en-US" sz="2000" b="0" dirty="0" smtClean="0"/>
                        <a:t>Offspring</a:t>
                      </a:r>
                    </a:p>
                    <a:p>
                      <a:pPr lvl="1"/>
                      <a:r>
                        <a:rPr lang="en-US" sz="2000" b="0" dirty="0" smtClean="0"/>
                        <a:t>DNA</a:t>
                      </a:r>
                    </a:p>
                    <a:p>
                      <a:pPr lvl="1"/>
                      <a:r>
                        <a:rPr lang="en-US" sz="2000" b="0" dirty="0" smtClean="0"/>
                        <a:t>Biology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Eyepiece</a:t>
                      </a:r>
                    </a:p>
                    <a:p>
                      <a:r>
                        <a:rPr lang="en-US" sz="2000" b="1" dirty="0" smtClean="0"/>
                        <a:t>Stage</a:t>
                      </a:r>
                    </a:p>
                    <a:p>
                      <a:r>
                        <a:rPr lang="en-US" sz="2000" b="1" dirty="0" smtClean="0"/>
                        <a:t>Diaphragm</a:t>
                      </a:r>
                    </a:p>
                    <a:p>
                      <a:r>
                        <a:rPr lang="en-US" sz="2000" b="1" dirty="0" smtClean="0"/>
                        <a:t>Coarse Adjustment</a:t>
                      </a:r>
                    </a:p>
                    <a:p>
                      <a:r>
                        <a:rPr lang="en-US" sz="2000" b="1" dirty="0" smtClean="0"/>
                        <a:t>Fine Adjustment</a:t>
                      </a:r>
                    </a:p>
                    <a:p>
                      <a:r>
                        <a:rPr lang="en-US" sz="2000" b="1" dirty="0" smtClean="0"/>
                        <a:t>Low Power Lens</a:t>
                      </a:r>
                    </a:p>
                    <a:p>
                      <a:r>
                        <a:rPr lang="en-US" sz="2000" b="1" dirty="0" smtClean="0"/>
                        <a:t>Medium</a:t>
                      </a:r>
                      <a:r>
                        <a:rPr lang="en-US" sz="2000" b="1" baseline="0" dirty="0" smtClean="0"/>
                        <a:t> Power Lens</a:t>
                      </a:r>
                    </a:p>
                    <a:p>
                      <a:r>
                        <a:rPr lang="en-US" sz="2000" b="1" baseline="0" dirty="0" smtClean="0"/>
                        <a:t>High Power Lens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59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the Microscope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/>
              <a:t>Eyepiece (ocular lens)</a:t>
            </a:r>
          </a:p>
          <a:p>
            <a:pPr marL="0" indent="0">
              <a:buNone/>
            </a:pPr>
            <a:r>
              <a:rPr lang="en-US" sz="2400" dirty="0" smtClean="0"/>
              <a:t>          </a:t>
            </a:r>
            <a:r>
              <a:rPr lang="en-US" sz="2400" b="1" dirty="0" smtClean="0"/>
              <a:t>Function</a:t>
            </a:r>
            <a:r>
              <a:rPr lang="en-US" sz="2400" dirty="0" smtClean="0"/>
              <a:t>: Magnifies </a:t>
            </a:r>
            <a:r>
              <a:rPr lang="en-US" sz="2400" dirty="0"/>
              <a:t>(makes </a:t>
            </a:r>
            <a:r>
              <a:rPr lang="en-US" sz="2400" b="1" dirty="0">
                <a:solidFill>
                  <a:srgbClr val="0070C0"/>
                </a:solidFill>
              </a:rPr>
              <a:t>larger</a:t>
            </a:r>
            <a:r>
              <a:rPr lang="en-US" sz="2400" dirty="0"/>
              <a:t>) the sample </a:t>
            </a:r>
            <a:r>
              <a:rPr lang="en-US" sz="2400" b="1" dirty="0" smtClean="0">
                <a:solidFill>
                  <a:srgbClr val="0070C0"/>
                </a:solidFill>
              </a:rPr>
              <a:t>10</a:t>
            </a:r>
            <a:r>
              <a:rPr lang="en-US" sz="2400" dirty="0" smtClean="0"/>
              <a:t>x</a:t>
            </a:r>
            <a:endParaRPr lang="en-US" sz="2400" dirty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/>
              <a:t>Stage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400" b="1" dirty="0"/>
              <a:t>Function</a:t>
            </a:r>
            <a:r>
              <a:rPr lang="en-US" sz="2400" dirty="0" smtClean="0"/>
              <a:t>:  </a:t>
            </a:r>
            <a:r>
              <a:rPr lang="en-US" sz="2400" dirty="0"/>
              <a:t>Holds the </a:t>
            </a:r>
            <a:r>
              <a:rPr lang="en-US" sz="2400" b="1" dirty="0">
                <a:solidFill>
                  <a:srgbClr val="0070C0"/>
                </a:solidFill>
              </a:rPr>
              <a:t>slide</a:t>
            </a:r>
            <a:r>
              <a:rPr lang="en-US" sz="2400" b="1" dirty="0"/>
              <a:t> </a:t>
            </a:r>
            <a:r>
              <a:rPr lang="en-US" sz="2400" dirty="0"/>
              <a:t>in place</a:t>
            </a:r>
          </a:p>
          <a:p>
            <a:pPr marL="0" indent="0">
              <a:buNone/>
            </a:pPr>
            <a:r>
              <a:rPr lang="en-US" dirty="0" smtClean="0"/>
              <a:t>3. Diaphragm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b="1" dirty="0"/>
              <a:t>Function</a:t>
            </a:r>
            <a:r>
              <a:rPr lang="en-US" sz="2400" dirty="0" smtClean="0"/>
              <a:t>: </a:t>
            </a:r>
            <a:r>
              <a:rPr lang="en-US" sz="2400" dirty="0"/>
              <a:t>Varies (</a:t>
            </a:r>
            <a:r>
              <a:rPr lang="en-US" sz="2400" b="1" dirty="0">
                <a:solidFill>
                  <a:srgbClr val="0070C0"/>
                </a:solidFill>
              </a:rPr>
              <a:t>changes</a:t>
            </a:r>
            <a:r>
              <a:rPr lang="en-US" sz="2400" dirty="0"/>
              <a:t>) the amount of </a:t>
            </a:r>
            <a:r>
              <a:rPr lang="en-US" sz="2400" b="1" dirty="0">
                <a:solidFill>
                  <a:srgbClr val="0070C0"/>
                </a:solidFill>
              </a:rPr>
              <a:t>light</a:t>
            </a:r>
            <a:r>
              <a:rPr lang="en-US" sz="2400" b="1" dirty="0"/>
              <a:t> </a:t>
            </a:r>
            <a:r>
              <a:rPr lang="en-US" sz="2400" dirty="0"/>
              <a:t>coming from the lamp</a:t>
            </a:r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/>
              <a:t>Coarse </a:t>
            </a:r>
            <a:r>
              <a:rPr lang="en-US" dirty="0" smtClean="0"/>
              <a:t>Adjustment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b="1" dirty="0" smtClean="0"/>
              <a:t>Function</a:t>
            </a:r>
            <a:r>
              <a:rPr lang="en-US" sz="2400" dirty="0" smtClean="0"/>
              <a:t>: </a:t>
            </a:r>
            <a:r>
              <a:rPr lang="en-US" sz="2400" dirty="0"/>
              <a:t>The knob that focuses when using the </a:t>
            </a:r>
            <a:r>
              <a:rPr lang="en-US" sz="2400" b="1" dirty="0">
                <a:solidFill>
                  <a:srgbClr val="0070C0"/>
                </a:solidFill>
              </a:rPr>
              <a:t>low-power</a:t>
            </a:r>
            <a:r>
              <a:rPr lang="en-US" sz="2400" b="1" dirty="0"/>
              <a:t> </a:t>
            </a:r>
            <a:r>
              <a:rPr lang="en-US" sz="2400" dirty="0" smtClean="0"/>
              <a:t>objective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530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the Microscope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/>
              <a:t>Fine </a:t>
            </a:r>
            <a:r>
              <a:rPr lang="en-US" dirty="0" smtClean="0"/>
              <a:t>Adjustment</a:t>
            </a:r>
          </a:p>
          <a:p>
            <a:pPr marL="0" indent="0">
              <a:buNone/>
            </a:pPr>
            <a:r>
              <a:rPr lang="en-US" sz="2400" b="1" dirty="0" smtClean="0"/>
              <a:t>	Function:</a:t>
            </a:r>
            <a:r>
              <a:rPr lang="en-US" sz="2400" dirty="0" smtClean="0"/>
              <a:t> The </a:t>
            </a:r>
            <a:r>
              <a:rPr lang="en-US" sz="2400" dirty="0"/>
              <a:t>knob that focuses when using the </a:t>
            </a:r>
            <a:r>
              <a:rPr lang="en-US" sz="2400" b="1" dirty="0">
                <a:solidFill>
                  <a:srgbClr val="0070C0"/>
                </a:solidFill>
              </a:rPr>
              <a:t>medium</a:t>
            </a:r>
            <a:r>
              <a:rPr lang="en-US" sz="2400" b="1" dirty="0"/>
              <a:t> </a:t>
            </a:r>
            <a:r>
              <a:rPr lang="en-US" sz="2400" dirty="0"/>
              <a:t>and </a:t>
            </a:r>
            <a:r>
              <a:rPr lang="en-US" sz="2400" b="1" dirty="0">
                <a:solidFill>
                  <a:srgbClr val="0070C0"/>
                </a:solidFill>
              </a:rPr>
              <a:t>high-power</a:t>
            </a:r>
            <a:r>
              <a:rPr lang="en-US" sz="2400" b="1" dirty="0"/>
              <a:t> </a:t>
            </a:r>
            <a:r>
              <a:rPr lang="en-US" sz="2400" dirty="0" smtClean="0"/>
              <a:t>objectives</a:t>
            </a:r>
          </a:p>
          <a:p>
            <a:pPr marL="0" indent="0">
              <a:buNone/>
            </a:pPr>
            <a:r>
              <a:rPr lang="en-US" sz="2400" dirty="0" smtClean="0"/>
              <a:t>6. </a:t>
            </a:r>
            <a:r>
              <a:rPr lang="en-US" sz="2400" dirty="0"/>
              <a:t>Low-power (scanning) objective lens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400" b="1" dirty="0" smtClean="0"/>
              <a:t>Function: </a:t>
            </a:r>
            <a:r>
              <a:rPr lang="en-US" sz="2400" dirty="0"/>
              <a:t>Magnifies the sample </a:t>
            </a:r>
            <a:r>
              <a:rPr lang="en-US" sz="2400" b="1" dirty="0">
                <a:solidFill>
                  <a:srgbClr val="0070C0"/>
                </a:solidFill>
              </a:rPr>
              <a:t>4x</a:t>
            </a:r>
          </a:p>
          <a:p>
            <a:pPr marL="0" indent="0">
              <a:buNone/>
            </a:pPr>
            <a:r>
              <a:rPr lang="en-US" sz="2400" dirty="0" smtClean="0"/>
              <a:t>7. </a:t>
            </a:r>
            <a:r>
              <a:rPr lang="en-US" sz="2400" dirty="0"/>
              <a:t>Medium-power objective lens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400" b="1" dirty="0" smtClean="0"/>
              <a:t>Function: </a:t>
            </a:r>
            <a:r>
              <a:rPr lang="en-US" sz="2400" dirty="0"/>
              <a:t>Magnifies the sample </a:t>
            </a:r>
            <a:r>
              <a:rPr lang="en-US" sz="2400" b="1" dirty="0">
                <a:solidFill>
                  <a:srgbClr val="0070C0"/>
                </a:solidFill>
              </a:rPr>
              <a:t>10x</a:t>
            </a:r>
          </a:p>
          <a:p>
            <a:pPr marL="0" indent="0">
              <a:buNone/>
            </a:pPr>
            <a:r>
              <a:rPr lang="en-US" sz="2400" dirty="0" smtClean="0"/>
              <a:t>8. </a:t>
            </a:r>
            <a:r>
              <a:rPr lang="en-US" sz="2400" dirty="0"/>
              <a:t>High-power objectives </a:t>
            </a:r>
            <a:r>
              <a:rPr lang="en-US" sz="2400" dirty="0" smtClean="0"/>
              <a:t>lens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 smtClean="0"/>
              <a:t>Function: </a:t>
            </a:r>
            <a:r>
              <a:rPr lang="en-US" sz="2400" dirty="0"/>
              <a:t>Magnifies the sample </a:t>
            </a:r>
            <a:r>
              <a:rPr lang="en-US" sz="2400" b="1" dirty="0" smtClean="0">
                <a:solidFill>
                  <a:srgbClr val="0070C0"/>
                </a:solidFill>
              </a:rPr>
              <a:t>40x</a:t>
            </a:r>
            <a:endParaRPr lang="en-US" sz="2400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82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 the Microscope</a:t>
            </a:r>
            <a:endParaRPr lang="en-US" dirty="0"/>
          </a:p>
        </p:txBody>
      </p:sp>
      <p:pic>
        <p:nvPicPr>
          <p:cNvPr id="1026" name="Picture 2" descr="http://www.biologycorner.com/resources/microscope-boxed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90600"/>
            <a:ext cx="8839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1524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Eyepiece Tube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72484" y="3330973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Medium-power lens</a:t>
            </a:r>
            <a:endParaRPr 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191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Stage Clips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4648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</a:t>
            </a:r>
            <a:r>
              <a:rPr lang="en-US" b="1" dirty="0" smtClean="0"/>
              <a:t>iaphragm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3808263"/>
            <a:ext cx="190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High-power lens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295400" y="2286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6815" y="5105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Light source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2834626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Low- power lens</a:t>
            </a:r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70286" y="2368475"/>
            <a:ext cx="22788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Rotating Nosepiece</a:t>
            </a:r>
            <a:endParaRPr lang="en-US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010400" y="990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Eyepiece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168179" y="264996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Arm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136354" y="3615154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Stage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01" y="4114056"/>
            <a:ext cx="2095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Coarse Adjustment </a:t>
            </a:r>
          </a:p>
          <a:p>
            <a:pPr algn="ctr"/>
            <a:r>
              <a:rPr lang="en-US" sz="1400" b="1" dirty="0" smtClean="0"/>
              <a:t>knob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858001" y="4602033"/>
            <a:ext cx="2095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Fine Adjustment </a:t>
            </a:r>
          </a:p>
          <a:p>
            <a:pPr algn="ctr"/>
            <a:r>
              <a:rPr lang="en-US" sz="1400" b="1" dirty="0" smtClean="0"/>
              <a:t>Knob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148905" y="5562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Base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3815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TOTAL MAGNIFICATION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Eyepiece magnification x objective magnification = total magnification</a:t>
            </a:r>
          </a:p>
          <a:p>
            <a:pPr lvl="4"/>
            <a:r>
              <a:rPr lang="en-US" sz="2400" dirty="0" smtClean="0"/>
              <a:t>Ex. 10x x 4x = 40x</a:t>
            </a:r>
          </a:p>
          <a:p>
            <a:pPr marL="274320" lvl="1" indent="0">
              <a:buNone/>
            </a:pPr>
            <a:endParaRPr lang="en-US" sz="2300" dirty="0" smtClean="0"/>
          </a:p>
        </p:txBody>
      </p:sp>
    </p:spTree>
    <p:extLst>
      <p:ext uri="{BB962C8B-B14F-4D97-AF65-F5344CB8AC3E}">
        <p14:creationId xmlns:p14="http://schemas.microsoft.com/office/powerpoint/2010/main" val="358781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Calculate the total magnification of the following: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2800" dirty="0" smtClean="0"/>
              <a:t>eyepiece lens (5x) x low power objective (4x) = ___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sz="2800" dirty="0"/>
              <a:t>eyepiece lens </a:t>
            </a:r>
            <a:r>
              <a:rPr lang="en-US" sz="2800" dirty="0" smtClean="0"/>
              <a:t>(10x</a:t>
            </a:r>
            <a:r>
              <a:rPr lang="en-US" sz="2800" dirty="0"/>
              <a:t>) x </a:t>
            </a:r>
            <a:r>
              <a:rPr lang="en-US" sz="2800" dirty="0" smtClean="0"/>
              <a:t>high power </a:t>
            </a:r>
            <a:r>
              <a:rPr lang="en-US" sz="2800" dirty="0"/>
              <a:t>objective (</a:t>
            </a:r>
            <a:r>
              <a:rPr lang="en-US" sz="2800" dirty="0" smtClean="0"/>
              <a:t>40x</a:t>
            </a:r>
            <a:r>
              <a:rPr lang="en-US" sz="2800" dirty="0"/>
              <a:t>) = ___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sz="2800" dirty="0"/>
              <a:t>eyepiece lens </a:t>
            </a:r>
            <a:r>
              <a:rPr lang="en-US" sz="2800" dirty="0" smtClean="0"/>
              <a:t>(7x</a:t>
            </a:r>
            <a:r>
              <a:rPr lang="en-US" sz="2800" dirty="0"/>
              <a:t>) x </a:t>
            </a:r>
            <a:r>
              <a:rPr lang="en-US" sz="2800" dirty="0" smtClean="0"/>
              <a:t>medium power </a:t>
            </a:r>
            <a:r>
              <a:rPr lang="en-US" sz="2800" dirty="0"/>
              <a:t>objective </a:t>
            </a:r>
            <a:r>
              <a:rPr lang="en-US" sz="2800" dirty="0" smtClean="0"/>
              <a:t>(10x</a:t>
            </a:r>
            <a:r>
              <a:rPr lang="en-US" sz="2800" dirty="0"/>
              <a:t>) = ___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sz="2800" dirty="0"/>
              <a:t>eyepiece lens </a:t>
            </a:r>
            <a:r>
              <a:rPr lang="en-US" sz="2800" dirty="0" smtClean="0"/>
              <a:t>(10x</a:t>
            </a:r>
            <a:r>
              <a:rPr lang="en-US" sz="2800" dirty="0"/>
              <a:t>) x </a:t>
            </a:r>
            <a:r>
              <a:rPr lang="en-US" sz="2800" dirty="0" smtClean="0"/>
              <a:t>objective (45x</a:t>
            </a:r>
            <a:r>
              <a:rPr lang="en-US" sz="2800" dirty="0"/>
              <a:t>) = ___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sz="2800" dirty="0"/>
              <a:t>eyepiece lens </a:t>
            </a:r>
            <a:r>
              <a:rPr lang="en-US" sz="2800" dirty="0" smtClean="0"/>
              <a:t>(10x</a:t>
            </a:r>
            <a:r>
              <a:rPr lang="en-US" sz="2800" dirty="0"/>
              <a:t>) x </a:t>
            </a:r>
            <a:r>
              <a:rPr lang="en-US" sz="2800" dirty="0" smtClean="0"/>
              <a:t>objective (50x</a:t>
            </a:r>
            <a:r>
              <a:rPr lang="en-US" sz="2800" dirty="0"/>
              <a:t>) = </a:t>
            </a:r>
            <a:r>
              <a:rPr lang="en-US" sz="2800" dirty="0" smtClean="0"/>
              <a:t>___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13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Calculate the objective power being used for viewing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eyepiece lens = 10x total magnification = 200x objective power = ____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eyepiece lens = 5</a:t>
            </a:r>
            <a:r>
              <a:rPr lang="en-US" dirty="0" smtClean="0"/>
              <a:t>x </a:t>
            </a:r>
            <a:r>
              <a:rPr lang="en-US" dirty="0"/>
              <a:t>total magnification = 200x objective power = </a:t>
            </a:r>
            <a:r>
              <a:rPr lang="en-US" dirty="0" smtClean="0"/>
              <a:t>____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/>
              <a:t>eyepiece lens = </a:t>
            </a:r>
            <a:r>
              <a:rPr lang="en-US" dirty="0" smtClean="0"/>
              <a:t>7x </a:t>
            </a:r>
            <a:r>
              <a:rPr lang="en-US" dirty="0"/>
              <a:t>total magnification = </a:t>
            </a:r>
            <a:r>
              <a:rPr lang="en-US" dirty="0" smtClean="0"/>
              <a:t>280x </a:t>
            </a:r>
            <a:r>
              <a:rPr lang="en-US" dirty="0"/>
              <a:t>objective power = </a:t>
            </a:r>
            <a:r>
              <a:rPr lang="en-US" dirty="0" smtClean="0"/>
              <a:t>____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/>
              <a:t>eyepiece lens = </a:t>
            </a:r>
            <a:r>
              <a:rPr lang="en-US" dirty="0" smtClean="0"/>
              <a:t>5x </a:t>
            </a:r>
            <a:r>
              <a:rPr lang="en-US" dirty="0"/>
              <a:t>total magnification = </a:t>
            </a:r>
            <a:r>
              <a:rPr lang="en-US" dirty="0" smtClean="0"/>
              <a:t>100x </a:t>
            </a:r>
            <a:r>
              <a:rPr lang="en-US" dirty="0"/>
              <a:t>objective power = ____</a:t>
            </a:r>
          </a:p>
          <a:p>
            <a:pPr marL="514350" indent="-514350">
              <a:buFont typeface="Wingdings 2"/>
              <a:buAutoNum type="arabicPeriod"/>
            </a:pPr>
            <a:endParaRPr lang="en-US" dirty="0"/>
          </a:p>
          <a:p>
            <a:pPr marL="514350" indent="-514350">
              <a:buFont typeface="Wingdings 2"/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21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Mini-quiz-closing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Match the Characteristic of life</a:t>
            </a:r>
          </a:p>
          <a:p>
            <a:pPr marL="514350" indent="-514350">
              <a:buAutoNum type="arabicPeriod"/>
            </a:pPr>
            <a:r>
              <a:rPr lang="en-US" dirty="0" smtClean="0"/>
              <a:t>Ducks webbed feet allows it to move through water better</a:t>
            </a:r>
          </a:p>
          <a:p>
            <a:pPr marL="514350" indent="-514350">
              <a:buAutoNum type="arabicPeriod"/>
            </a:pPr>
            <a:r>
              <a:rPr lang="en-US" dirty="0" smtClean="0"/>
              <a:t>Bacteria are unicellular organisms</a:t>
            </a:r>
          </a:p>
          <a:p>
            <a:pPr marL="514350" indent="-514350">
              <a:buAutoNum type="arabicPeriod"/>
            </a:pPr>
            <a:r>
              <a:rPr lang="en-US" dirty="0" smtClean="0"/>
              <a:t>Eating food will give you energy for the rest of the day.</a:t>
            </a:r>
          </a:p>
          <a:p>
            <a:pPr marL="514350" indent="-514350">
              <a:buAutoNum type="arabicPeriod"/>
            </a:pPr>
            <a:r>
              <a:rPr lang="en-US" dirty="0" smtClean="0"/>
              <a:t>Moving your hand from a hot pot or pan.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do you calculate the total magnification of a microscope? (answer </a:t>
            </a:r>
            <a:r>
              <a:rPr lang="en-US" smtClean="0"/>
              <a:t>using words)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873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349</Words>
  <Application>Microsoft Office PowerPoint</Application>
  <PresentationFormat>On-screen Show (4:3)</PresentationFormat>
  <Paragraphs>92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Georgia</vt:lpstr>
      <vt:lpstr>Wingdings</vt:lpstr>
      <vt:lpstr>Wingdings 2</vt:lpstr>
      <vt:lpstr>iRespondQuestionMaster</vt:lpstr>
      <vt:lpstr>iRespondGraphMaster</vt:lpstr>
      <vt:lpstr>Civic</vt:lpstr>
      <vt:lpstr>Microscope Notes</vt:lpstr>
      <vt:lpstr>PowerPoint Presentation</vt:lpstr>
      <vt:lpstr>Parts of the Microscope</vt:lpstr>
      <vt:lpstr>Parts of the Microscope</vt:lpstr>
      <vt:lpstr>Label the Microscope</vt:lpstr>
      <vt:lpstr>Calculating TOTAL MAGNIFICATION</vt:lpstr>
      <vt:lpstr>Calculate the total magnification of the following:</vt:lpstr>
      <vt:lpstr>Calculate the objective power being used for viewing</vt:lpstr>
      <vt:lpstr>Mini-quiz-closing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Microscope Notes</dc:title>
  <dc:creator>Brittany Haynes</dc:creator>
  <cp:lastModifiedBy>Camron Macon</cp:lastModifiedBy>
  <cp:revision>20</cp:revision>
  <dcterms:created xsi:type="dcterms:W3CDTF">2012-08-14T12:41:52Z</dcterms:created>
  <dcterms:modified xsi:type="dcterms:W3CDTF">2016-01-07T16:19:48Z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